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70" r:id="rId7"/>
    <p:sldId id="260" r:id="rId8"/>
    <p:sldId id="262" r:id="rId9"/>
    <p:sldId id="263" r:id="rId10"/>
    <p:sldId id="264" r:id="rId11"/>
    <p:sldId id="265" r:id="rId12"/>
    <p:sldId id="269" r:id="rId13"/>
    <p:sldId id="27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CCE7-5636-868F-BE9B-B0E5FFFFC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Colorado Wildfires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038DA-7655-D0BC-A245-2ED9E3BD7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Jordan Burns</a:t>
            </a:r>
          </a:p>
        </p:txBody>
      </p:sp>
      <p:pic>
        <p:nvPicPr>
          <p:cNvPr id="6" name="Audio Recording Oct 14, 2022 at 12:30:00 PM" descr="Audio Recording Oct 14, 2022 at 12:30:00 PM">
            <a:hlinkClick r:id="" action="ppaction://media"/>
            <a:extLst>
              <a:ext uri="{FF2B5EF4-FFF2-40B4-BE49-F238E27FC236}">
                <a16:creationId xmlns:a16="http://schemas.microsoft.com/office/drawing/2014/main" id="{324D3BB6-EEF8-ED40-0E53-7EFD3403E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616" y="49626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2EBB-876F-B456-DA94-20050413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AB3A-8C83-56CE-E07D-CD6B5937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regression model can be used on the weather dataset with the wildfire occurrences to make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E347A-FC8F-CD7C-C54A-23626420D34D}"/>
              </a:ext>
            </a:extLst>
          </p:cNvPr>
          <p:cNvSpPr/>
          <p:nvPr/>
        </p:nvSpPr>
        <p:spPr>
          <a:xfrm>
            <a:off x="2035865" y="3031435"/>
            <a:ext cx="8120270" cy="30220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=0.25, </a:t>
            </a:r>
            <a:r>
              <a:rPr lang="en-US" dirty="0" err="1"/>
              <a:t>random_state</a:t>
            </a:r>
            <a:r>
              <a:rPr lang="en-US" dirty="0"/>
              <a:t>=0) </a:t>
            </a:r>
          </a:p>
          <a:p>
            <a:endParaRPr lang="en-US" dirty="0"/>
          </a:p>
          <a:p>
            <a:r>
              <a:rPr lang="en-US" dirty="0"/>
              <a:t># Create Logistic Regression model</a:t>
            </a:r>
          </a:p>
          <a:p>
            <a:r>
              <a:rPr lang="en-US" dirty="0" err="1"/>
              <a:t>lr_model</a:t>
            </a:r>
            <a:r>
              <a:rPr lang="en-US" dirty="0"/>
              <a:t> =  </a:t>
            </a:r>
            <a:r>
              <a:rPr lang="en-US" dirty="0" err="1"/>
              <a:t>LogisticRegression</a:t>
            </a:r>
            <a:r>
              <a:rPr lang="en-US" dirty="0"/>
              <a:t>(solver='</a:t>
            </a:r>
            <a:r>
              <a:rPr lang="en-US" dirty="0" err="1"/>
              <a:t>liblinear</a:t>
            </a:r>
            <a:r>
              <a:rPr lang="en-US" dirty="0"/>
              <a:t>') </a:t>
            </a:r>
          </a:p>
          <a:p>
            <a:r>
              <a:rPr lang="en-US" dirty="0"/>
              <a:t># Fit the LR model with data </a:t>
            </a:r>
          </a:p>
          <a:p>
            <a:r>
              <a:rPr lang="en-US" dirty="0" err="1"/>
              <a:t>lr_model.fit</a:t>
            </a:r>
            <a:r>
              <a:rPr lang="en-US" dirty="0"/>
              <a:t>(</a:t>
            </a:r>
            <a:r>
              <a:rPr lang="en-US" dirty="0" err="1"/>
              <a:t>x_train,y_train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# Create predictions</a:t>
            </a:r>
          </a:p>
          <a:p>
            <a:r>
              <a:rPr lang="en-US" dirty="0" err="1"/>
              <a:t>y_pred</a:t>
            </a:r>
            <a:r>
              <a:rPr lang="en-US" dirty="0"/>
              <a:t>=</a:t>
            </a:r>
            <a:r>
              <a:rPr lang="en-US" dirty="0" err="1"/>
              <a:t>lr_model.predict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 </a:t>
            </a:r>
          </a:p>
          <a:p>
            <a:r>
              <a:rPr lang="en-US" dirty="0" err="1"/>
              <a:t>y_pred</a:t>
            </a:r>
            <a:r>
              <a:rPr lang="en-US" dirty="0"/>
              <a:t>  </a:t>
            </a:r>
          </a:p>
          <a:p>
            <a:pPr algn="ctr"/>
            <a:endParaRPr lang="en-US" dirty="0"/>
          </a:p>
        </p:txBody>
      </p:sp>
      <p:pic>
        <p:nvPicPr>
          <p:cNvPr id="5" name="Audio Recording Oct 14, 2022 at 12:45:24 PM" descr="Audio Recording Oct 14, 2022 at 12:45:24 PM">
            <a:hlinkClick r:id="" action="ppaction://media"/>
            <a:extLst>
              <a:ext uri="{FF2B5EF4-FFF2-40B4-BE49-F238E27FC236}">
                <a16:creationId xmlns:a16="http://schemas.microsoft.com/office/drawing/2014/main" id="{8D2E5D0B-71EB-49A2-A61A-CAC5567C1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4522" y="5059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F3C7-F355-BD99-4A83-C3F3A0E8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01CB-59C5-DCA3-09F0-4622DCA3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 results from Random Forest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Accuracy: 0.8063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Precision: 0.5860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Recall: 0.0657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7B665606-49D0-D644-8F42-14A26DEB7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84" y="189082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C48D-1A85-F305-7147-1C9AAFE5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B4AD-8149-3DB0-BBAC-3E37F307A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 forest model can be used to make predictions for whether certain weather conditions will result with, or have a higher probability of, a wildfire occurrence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74840-2BAA-D95A-B85D-A5DE49EA67CA}"/>
              </a:ext>
            </a:extLst>
          </p:cNvPr>
          <p:cNvSpPr/>
          <p:nvPr/>
        </p:nvSpPr>
        <p:spPr>
          <a:xfrm>
            <a:off x="2035865" y="3031435"/>
            <a:ext cx="8120270" cy="28326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train_test_split</a:t>
            </a:r>
            <a:r>
              <a:rPr lang="en-US" dirty="0"/>
              <a:t>(x, y, </a:t>
            </a:r>
            <a:r>
              <a:rPr lang="en-US" dirty="0" err="1"/>
              <a:t>test_size</a:t>
            </a:r>
            <a:r>
              <a:rPr lang="en-US" dirty="0"/>
              <a:t>=0.25, </a:t>
            </a:r>
            <a:r>
              <a:rPr lang="en-US" dirty="0" err="1"/>
              <a:t>random_state</a:t>
            </a:r>
            <a:r>
              <a:rPr lang="en-US" dirty="0"/>
              <a:t>=0) </a:t>
            </a:r>
          </a:p>
          <a:p>
            <a:endParaRPr lang="en-US" dirty="0"/>
          </a:p>
          <a:p>
            <a:r>
              <a:rPr lang="en-US" dirty="0"/>
              <a:t># creating a RF classifier</a:t>
            </a:r>
          </a:p>
          <a:p>
            <a:r>
              <a:rPr lang="en-US" dirty="0" err="1"/>
              <a:t>rfClass</a:t>
            </a:r>
            <a:r>
              <a:rPr lang="en-US" dirty="0"/>
              <a:t> = </a:t>
            </a:r>
            <a:r>
              <a:rPr lang="en-US" dirty="0" err="1"/>
              <a:t>RandomForestClassifier</a:t>
            </a:r>
            <a:r>
              <a:rPr lang="en-US" dirty="0"/>
              <a:t>(</a:t>
            </a:r>
            <a:r>
              <a:rPr lang="en-US" dirty="0" err="1"/>
              <a:t>n_estimators</a:t>
            </a:r>
            <a:r>
              <a:rPr lang="en-US" dirty="0"/>
              <a:t> = 100)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 Fit the model</a:t>
            </a:r>
          </a:p>
          <a:p>
            <a:r>
              <a:rPr lang="en-US" dirty="0" err="1"/>
              <a:t>rfClass.fit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 Perform predictions for the test data set</a:t>
            </a:r>
          </a:p>
          <a:p>
            <a:r>
              <a:rPr lang="en-US" dirty="0" err="1"/>
              <a:t>y_pred</a:t>
            </a:r>
            <a:r>
              <a:rPr lang="en-US" dirty="0"/>
              <a:t> = </a:t>
            </a:r>
            <a:r>
              <a:rPr lang="en-US" dirty="0" err="1"/>
              <a:t>rfClass.predict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4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C48D-1A85-F305-7147-1C9AAFE5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Metrics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7758-3DA4-8673-5A1C-BBEC3D405EF5}"/>
              </a:ext>
            </a:extLst>
          </p:cNvPr>
          <p:cNvSpPr txBox="1"/>
          <p:nvPr/>
        </p:nvSpPr>
        <p:spPr>
          <a:xfrm>
            <a:off x="1451579" y="1951672"/>
            <a:ext cx="442217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 results from Random Forest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Accuracy: 0.81239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Precision: 0.56171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Recall: 0.22817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contributors to Wildfire occurrences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Max Temperature (0.18)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Min Temperature (0.17)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Wind Direction (0.11)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Wind Speed (0.07)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Precipitation (0.06)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Content Placeholder 11" descr="Chart, treemap chart&#10;&#10;Description automatically generated">
            <a:extLst>
              <a:ext uri="{FF2B5EF4-FFF2-40B4-BE49-F238E27FC236}">
                <a16:creationId xmlns:a16="http://schemas.microsoft.com/office/drawing/2014/main" id="{A0830DE6-89FB-2DB6-4BB3-B35AB2B22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031" y="2127336"/>
            <a:ext cx="4599517" cy="3449638"/>
          </a:xfrm>
        </p:spPr>
      </p:pic>
    </p:spTree>
    <p:extLst>
      <p:ext uri="{BB962C8B-B14F-4D97-AF65-F5344CB8AC3E}">
        <p14:creationId xmlns:p14="http://schemas.microsoft.com/office/powerpoint/2010/main" val="28844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648A-8792-9828-3F43-BCD125CA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1B4F-41BA-A100-EC85-B4C08FA29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Correlation between certain weather conditions and wildfire occurrences can be linked to several key values (temperature, wind direction, wind speed) </a:t>
            </a:r>
          </a:p>
          <a:p>
            <a:endParaRPr lang="en-US" dirty="0"/>
          </a:p>
          <a:p>
            <a:r>
              <a:rPr lang="en-US" dirty="0"/>
              <a:t>The Random Forest Model consistently produced a better accuracy, precision, and recall score than the logistic regression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Regret: Not having a well-suited weather data set for this purpose</a:t>
            </a:r>
          </a:p>
          <a:p>
            <a:pPr lvl="1"/>
            <a:r>
              <a:rPr lang="en-US" dirty="0"/>
              <a:t>Data collected from various weather stations were lacking</a:t>
            </a:r>
          </a:p>
        </p:txBody>
      </p:sp>
    </p:spTree>
    <p:extLst>
      <p:ext uri="{BB962C8B-B14F-4D97-AF65-F5344CB8AC3E}">
        <p14:creationId xmlns:p14="http://schemas.microsoft.com/office/powerpoint/2010/main" val="308625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DE6A-97FF-B7D9-A8A3-4BB9B1D5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83D3-49A4-BEB9-9125-8C3E514F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Initial Exploratory Data Analysis</a:t>
            </a:r>
          </a:p>
          <a:p>
            <a:r>
              <a:rPr lang="en-US" dirty="0"/>
              <a:t>Combining the Data Sets</a:t>
            </a:r>
          </a:p>
          <a:p>
            <a:r>
              <a:rPr lang="en-US" dirty="0"/>
              <a:t>Logistic Regression Analysis</a:t>
            </a:r>
          </a:p>
          <a:p>
            <a:r>
              <a:rPr lang="en-US" dirty="0"/>
              <a:t>Decision Tree Analysis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1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29CC-4F4A-5F65-9065-3B53DC435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9C3E-8AD9-AB36-B87D-8371E6B4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644421" cy="3450613"/>
          </a:xfrm>
        </p:spPr>
        <p:txBody>
          <a:bodyPr/>
          <a:lstStyle/>
          <a:p>
            <a:r>
              <a:rPr lang="en-US" dirty="0"/>
              <a:t>Analyze various weather parameters to determine any correlation between weather patterns and wildfire occurrences</a:t>
            </a:r>
          </a:p>
          <a:p>
            <a:endParaRPr lang="en-US" dirty="0"/>
          </a:p>
          <a:p>
            <a:r>
              <a:rPr lang="en-US" dirty="0"/>
              <a:t>Create models that could be used to predict future wildfire occurrences in the state of Colorado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261BE0D-8506-A00F-B996-D7450E22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66" y="2162432"/>
            <a:ext cx="4812088" cy="35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0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90AB-C94B-2574-1255-FECF505E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56C6-AF9B-C6FF-637D-17155456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770317" cy="3450613"/>
          </a:xfrm>
        </p:spPr>
        <p:txBody>
          <a:bodyPr>
            <a:normAutofit/>
          </a:bodyPr>
          <a:lstStyle/>
          <a:p>
            <a:r>
              <a:rPr lang="en-US" dirty="0"/>
              <a:t>Two data sources used for the analysis:</a:t>
            </a:r>
          </a:p>
          <a:p>
            <a:pPr lvl="1"/>
            <a:r>
              <a:rPr lang="en-US" dirty="0"/>
              <a:t>U.S. Wildfire Data</a:t>
            </a:r>
          </a:p>
          <a:p>
            <a:pPr lvl="1"/>
            <a:r>
              <a:rPr lang="en-US" dirty="0"/>
              <a:t>Colorado Weather Station Data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Wildfire data set is used to determine location and time; weather data set is used to match these locations/times to weather observations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Photos: Wildfires Rage Across Southwestern Europe - The Atlantic">
            <a:extLst>
              <a:ext uri="{FF2B5EF4-FFF2-40B4-BE49-F238E27FC236}">
                <a16:creationId xmlns:a16="http://schemas.microsoft.com/office/drawing/2014/main" id="{3F13CBFE-3C64-A2AC-6BA7-7EBE42CC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99" y="2193324"/>
            <a:ext cx="4909532" cy="32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04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34EE-DFE1-FECF-5747-8A73D3C3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(cont.)</a:t>
            </a:r>
          </a:p>
        </p:txBody>
      </p:sp>
      <p:pic>
        <p:nvPicPr>
          <p:cNvPr id="5" name="Content Placeholder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AEFFA006-FF6F-4574-F692-92FDFF48F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889" y="1173891"/>
            <a:ext cx="4116524" cy="536517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DA93B7-8081-E628-177B-4670A3FFB7BF}"/>
              </a:ext>
            </a:extLst>
          </p:cNvPr>
          <p:cNvSpPr txBox="1">
            <a:spLocks/>
          </p:cNvSpPr>
          <p:nvPr/>
        </p:nvSpPr>
        <p:spPr>
          <a:xfrm>
            <a:off x="1451580" y="2015732"/>
            <a:ext cx="513457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U.S. Wildfire Dataset</a:t>
            </a:r>
          </a:p>
          <a:p>
            <a:endParaRPr lang="en-US" dirty="0"/>
          </a:p>
          <a:p>
            <a:r>
              <a:rPr lang="en-US" dirty="0"/>
              <a:t>Contains 24 years of Wildfire occurrences</a:t>
            </a:r>
          </a:p>
          <a:p>
            <a:pPr lvl="1"/>
            <a:r>
              <a:rPr lang="en-US" dirty="0"/>
              <a:t>Including location, size, discovery time, etc.</a:t>
            </a:r>
          </a:p>
          <a:p>
            <a:endParaRPr lang="en-US" dirty="0"/>
          </a:p>
          <a:p>
            <a:r>
              <a:rPr lang="en-US" dirty="0"/>
              <a:t>Source: 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rtatman</a:t>
            </a:r>
            <a:r>
              <a:rPr lang="en-US" dirty="0"/>
              <a:t>/188-million-us-wildfires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8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34EE-DFE1-FECF-5747-8A73D3C3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(cont.)</a:t>
            </a:r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9F2B289B-C08D-C215-8F0F-67AD05EDD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7311" y="945225"/>
            <a:ext cx="3037543" cy="5689023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D1EDAA-BF8A-A9DD-2F99-C6651913F5AA}"/>
              </a:ext>
            </a:extLst>
          </p:cNvPr>
          <p:cNvSpPr txBox="1">
            <a:spLocks/>
          </p:cNvSpPr>
          <p:nvPr/>
        </p:nvSpPr>
        <p:spPr>
          <a:xfrm>
            <a:off x="1451580" y="2015732"/>
            <a:ext cx="513457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Colorado Weather Station Data</a:t>
            </a:r>
          </a:p>
          <a:p>
            <a:endParaRPr lang="en-US" dirty="0"/>
          </a:p>
          <a:p>
            <a:r>
              <a:rPr lang="en-US" dirty="0"/>
              <a:t>Contains 24 years of weather observations from 15 weather stations in the state of Colorado</a:t>
            </a:r>
          </a:p>
          <a:p>
            <a:endParaRPr lang="en-US" dirty="0"/>
          </a:p>
          <a:p>
            <a:r>
              <a:rPr lang="en-US" dirty="0"/>
              <a:t>Source: Directly from NOAA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D51B-D91D-E1E0-2BF5-3C89A20C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4D58-27E1-957A-D2A5-24BAB1F6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columns that are not useful from both data sets</a:t>
            </a:r>
          </a:p>
          <a:p>
            <a:pPr lvl="1"/>
            <a:r>
              <a:rPr lang="en-US" dirty="0"/>
              <a:t>Columns removed included columns that were mostly null values and columns that contained identifier information that is not useful to this application</a:t>
            </a:r>
          </a:p>
          <a:p>
            <a:r>
              <a:rPr lang="en-US" dirty="0"/>
              <a:t>Reformatted certain columns to match the format of the other data set</a:t>
            </a:r>
          </a:p>
          <a:p>
            <a:pPr lvl="1"/>
            <a:r>
              <a:rPr lang="en-US" dirty="0"/>
              <a:t>Example include reformatting the date and latitude/longitude values</a:t>
            </a:r>
          </a:p>
          <a:p>
            <a:r>
              <a:rPr lang="en-US" dirty="0"/>
              <a:t>Set fields for uncaptured observations to 0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Recording Oct 14, 2022 at 12:37:14 PM" descr="Audio Recording Oct 14, 2022 at 12:37:14 PM">
            <a:hlinkClick r:id="" action="ppaction://media"/>
            <a:extLst>
              <a:ext uri="{FF2B5EF4-FFF2-40B4-BE49-F238E27FC236}">
                <a16:creationId xmlns:a16="http://schemas.microsoft.com/office/drawing/2014/main" id="{2D1D71DB-2FDC-8711-2D37-117BF06AE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119" y="50599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3C2E-C755-A24C-AB29-C0BA38B8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3800D-30A0-8820-7C13-6EFE5079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98917" cy="3450613"/>
          </a:xfrm>
        </p:spPr>
        <p:txBody>
          <a:bodyPr/>
          <a:lstStyle/>
          <a:p>
            <a:r>
              <a:rPr lang="en-US" dirty="0"/>
              <a:t>Combining the wildfire and weather data sets proved to be a challenge</a:t>
            </a:r>
          </a:p>
          <a:p>
            <a:endParaRPr lang="en-US" dirty="0"/>
          </a:p>
          <a:p>
            <a:r>
              <a:rPr lang="en-US" dirty="0"/>
              <a:t>The approach taken was to correlate each wildfire occurrence to the weather data from the nearest weather station for that day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ADE35-2145-F0FF-5887-CC31F64CBFE4}"/>
              </a:ext>
            </a:extLst>
          </p:cNvPr>
          <p:cNvSpPr/>
          <p:nvPr/>
        </p:nvSpPr>
        <p:spPr>
          <a:xfrm>
            <a:off x="7184334" y="2135002"/>
            <a:ext cx="4060135" cy="30220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from math import cos, </a:t>
            </a:r>
            <a:r>
              <a:rPr lang="en-US" sz="800" dirty="0" err="1"/>
              <a:t>asin</a:t>
            </a:r>
            <a:r>
              <a:rPr lang="en-US" sz="800" dirty="0"/>
              <a:t>, sqrt</a:t>
            </a:r>
          </a:p>
          <a:p>
            <a:endParaRPr lang="en-US" sz="800" dirty="0"/>
          </a:p>
          <a:p>
            <a:r>
              <a:rPr lang="en-US" sz="800" dirty="0"/>
              <a:t>def distance(lat1, lon1, lat2, lon2):</a:t>
            </a:r>
          </a:p>
          <a:p>
            <a:r>
              <a:rPr lang="en-US" sz="800" dirty="0"/>
              <a:t>    p = 0.017453292519943295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hav</a:t>
            </a:r>
            <a:r>
              <a:rPr lang="en-US" sz="800" dirty="0"/>
              <a:t> = 0.5 - cos((lat2-lat1)*p)/2 + cos(lat1*p)*cos(lat2*p) * (1-cos((lon2-lon1)*p)) / 2</a:t>
            </a:r>
          </a:p>
          <a:p>
            <a:r>
              <a:rPr lang="en-US" sz="800" dirty="0"/>
              <a:t>    return 12742 * </a:t>
            </a:r>
            <a:r>
              <a:rPr lang="en-US" sz="800" dirty="0" err="1"/>
              <a:t>asin</a:t>
            </a:r>
            <a:r>
              <a:rPr lang="en-US" sz="800" dirty="0"/>
              <a:t>(sqrt(</a:t>
            </a:r>
            <a:r>
              <a:rPr lang="en-US" sz="800" dirty="0" err="1"/>
              <a:t>hav</a:t>
            </a:r>
            <a:r>
              <a:rPr lang="en-US" sz="800" dirty="0"/>
              <a:t>))</a:t>
            </a:r>
          </a:p>
          <a:p>
            <a:endParaRPr lang="en-US" sz="800" dirty="0"/>
          </a:p>
          <a:p>
            <a:r>
              <a:rPr lang="en-US" sz="800" dirty="0"/>
              <a:t>def closest(data, v):</a:t>
            </a:r>
          </a:p>
          <a:p>
            <a:r>
              <a:rPr lang="en-US" sz="800" dirty="0"/>
              <a:t>    return min(data, key=lambda p: distance(v['</a:t>
            </a:r>
            <a:r>
              <a:rPr lang="en-US" sz="800" dirty="0" err="1"/>
              <a:t>lat</a:t>
            </a:r>
            <a:r>
              <a:rPr lang="en-US" sz="800" dirty="0"/>
              <a:t>'],v['long'],p['</a:t>
            </a:r>
            <a:r>
              <a:rPr lang="en-US" sz="800" dirty="0" err="1"/>
              <a:t>lat</a:t>
            </a:r>
            <a:r>
              <a:rPr lang="en-US" sz="800" dirty="0"/>
              <a:t>'],p['long']))</a:t>
            </a:r>
          </a:p>
          <a:p>
            <a:endParaRPr lang="en-US" sz="800" dirty="0"/>
          </a:p>
          <a:p>
            <a:r>
              <a:rPr lang="en-US" sz="800" dirty="0"/>
              <a:t>def </a:t>
            </a:r>
            <a:r>
              <a:rPr lang="en-US" sz="800" dirty="0" err="1"/>
              <a:t>get_nearest_station</a:t>
            </a:r>
            <a:r>
              <a:rPr lang="en-US" sz="800" dirty="0"/>
              <a:t>(</a:t>
            </a:r>
            <a:r>
              <a:rPr lang="en-US" sz="800" dirty="0" err="1"/>
              <a:t>lat</a:t>
            </a:r>
            <a:r>
              <a:rPr lang="en-US" sz="800" dirty="0"/>
              <a:t>, long):</a:t>
            </a:r>
          </a:p>
          <a:p>
            <a:r>
              <a:rPr lang="en-US" sz="800" dirty="0"/>
              <a:t>    v = {'</a:t>
            </a:r>
            <a:r>
              <a:rPr lang="en-US" sz="800" dirty="0" err="1"/>
              <a:t>lat</a:t>
            </a:r>
            <a:r>
              <a:rPr lang="en-US" sz="800" dirty="0"/>
              <a:t>': </a:t>
            </a:r>
            <a:r>
              <a:rPr lang="en-US" sz="800" dirty="0" err="1"/>
              <a:t>lat</a:t>
            </a:r>
            <a:r>
              <a:rPr lang="en-US" sz="800" dirty="0"/>
              <a:t>, 'long': long}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lat_key_list</a:t>
            </a:r>
            <a:r>
              <a:rPr lang="en-US" sz="800" dirty="0"/>
              <a:t> = list(</a:t>
            </a:r>
            <a:r>
              <a:rPr lang="en-US" sz="800" dirty="0" err="1"/>
              <a:t>lat_vals.keys</a:t>
            </a:r>
            <a:r>
              <a:rPr lang="en-US" sz="800" dirty="0"/>
              <a:t>())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lat_value_list</a:t>
            </a:r>
            <a:r>
              <a:rPr lang="en-US" sz="800" dirty="0"/>
              <a:t> = list(</a:t>
            </a:r>
            <a:r>
              <a:rPr lang="en-US" sz="800" dirty="0" err="1"/>
              <a:t>lat_vals.values</a:t>
            </a:r>
            <a:r>
              <a:rPr lang="en-US" sz="800" dirty="0"/>
              <a:t>())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nearestStationLatLong</a:t>
            </a:r>
            <a:r>
              <a:rPr lang="en-US" sz="800" dirty="0"/>
              <a:t> = closest(</a:t>
            </a:r>
            <a:r>
              <a:rPr lang="en-US" sz="800" dirty="0" err="1"/>
              <a:t>stationLatLongList</a:t>
            </a:r>
            <a:r>
              <a:rPr lang="en-US" sz="800" dirty="0"/>
              <a:t>, v)</a:t>
            </a:r>
          </a:p>
          <a:p>
            <a:r>
              <a:rPr lang="en-US" sz="800" dirty="0"/>
              <a:t>    </a:t>
            </a:r>
            <a:r>
              <a:rPr lang="en-US" sz="800" dirty="0" err="1"/>
              <a:t>nearestStation</a:t>
            </a:r>
            <a:r>
              <a:rPr lang="en-US" sz="800" dirty="0"/>
              <a:t> = </a:t>
            </a:r>
            <a:r>
              <a:rPr lang="en-US" sz="800" dirty="0" err="1"/>
              <a:t>lat_key_list</a:t>
            </a:r>
            <a:r>
              <a:rPr lang="en-US" sz="800" dirty="0"/>
              <a:t>[</a:t>
            </a:r>
            <a:r>
              <a:rPr lang="en-US" sz="800" dirty="0" err="1"/>
              <a:t>lat_value_list.index</a:t>
            </a:r>
            <a:r>
              <a:rPr lang="en-US" sz="800" dirty="0"/>
              <a:t>(</a:t>
            </a:r>
            <a:r>
              <a:rPr lang="en-US" sz="800" dirty="0" err="1"/>
              <a:t>nearestStationLatLong</a:t>
            </a:r>
            <a:r>
              <a:rPr lang="en-US" sz="800" dirty="0"/>
              <a:t>['</a:t>
            </a:r>
            <a:r>
              <a:rPr lang="en-US" sz="800" dirty="0" err="1"/>
              <a:t>lat</a:t>
            </a:r>
            <a:r>
              <a:rPr lang="en-US" sz="800" dirty="0"/>
              <a:t>'])]</a:t>
            </a:r>
          </a:p>
          <a:p>
            <a:r>
              <a:rPr lang="en-US" sz="800" dirty="0"/>
              <a:t>    return </a:t>
            </a:r>
            <a:r>
              <a:rPr lang="en-US" sz="800" dirty="0" err="1"/>
              <a:t>nearestStation</a:t>
            </a:r>
            <a:endParaRPr lang="en-US" sz="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9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F2C4-5F1B-97A8-6DE2-3C9FF016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Data Sets (Cont.)</a:t>
            </a:r>
          </a:p>
        </p:txBody>
      </p:sp>
      <p:pic>
        <p:nvPicPr>
          <p:cNvPr id="9" name="Content Placeholder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C386A38-A7B6-2EEE-FEE6-190B03F62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7806" y="1853754"/>
            <a:ext cx="5377234" cy="4032926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59D0BD-03EE-EB39-2538-2B9080DD5406}"/>
              </a:ext>
            </a:extLst>
          </p:cNvPr>
          <p:cNvSpPr txBox="1">
            <a:spLocks/>
          </p:cNvSpPr>
          <p:nvPr/>
        </p:nvSpPr>
        <p:spPr>
          <a:xfrm>
            <a:off x="1451579" y="2015732"/>
            <a:ext cx="499891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Whether or not a fire occurred for a certain weather station on a specified day is captured in the ‘FIRE’ column</a:t>
            </a:r>
          </a:p>
          <a:p>
            <a:endParaRPr lang="en-US" dirty="0"/>
          </a:p>
          <a:p>
            <a:r>
              <a:rPr lang="en-US" dirty="0"/>
              <a:t>Initial heatmap assessment indicates that temperature captured has a relatively high correlation to the FIRE indicator</a:t>
            </a:r>
          </a:p>
        </p:txBody>
      </p:sp>
    </p:spTree>
    <p:extLst>
      <p:ext uri="{BB962C8B-B14F-4D97-AF65-F5344CB8AC3E}">
        <p14:creationId xmlns:p14="http://schemas.microsoft.com/office/powerpoint/2010/main" val="23242816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1310</TotalTime>
  <Words>878</Words>
  <Application>Microsoft Macintosh PowerPoint</Application>
  <PresentationFormat>Widescreen</PresentationFormat>
  <Paragraphs>125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Gallery</vt:lpstr>
      <vt:lpstr>Predicting Colorado Wildfires</vt:lpstr>
      <vt:lpstr>Introduction</vt:lpstr>
      <vt:lpstr>Objective</vt:lpstr>
      <vt:lpstr>Data Sources</vt:lpstr>
      <vt:lpstr>Data Sources (cont.)</vt:lpstr>
      <vt:lpstr>Data Sources (cont.)</vt:lpstr>
      <vt:lpstr>Initial Exploratory Data Analysis</vt:lpstr>
      <vt:lpstr>Combining The Data Sets</vt:lpstr>
      <vt:lpstr>Combining The Data Sets (Cont.)</vt:lpstr>
      <vt:lpstr>Logistic Regression</vt:lpstr>
      <vt:lpstr>Logistic Regression Metrics</vt:lpstr>
      <vt:lpstr>Random Forest</vt:lpstr>
      <vt:lpstr>Random Forest Metrics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Colorado Wildfires</dc:title>
  <dc:creator>Burns, Jordan A</dc:creator>
  <cp:lastModifiedBy>Burns, Jordan A</cp:lastModifiedBy>
  <cp:revision>2</cp:revision>
  <dcterms:created xsi:type="dcterms:W3CDTF">2022-10-13T18:59:35Z</dcterms:created>
  <dcterms:modified xsi:type="dcterms:W3CDTF">2022-10-14T16:49:49Z</dcterms:modified>
</cp:coreProperties>
</file>